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4" r:id="rId1"/>
    <p:sldMasterId id="2147483992" r:id="rId2"/>
  </p:sldMasterIdLst>
  <p:notesMasterIdLst>
    <p:notesMasterId r:id="rId54"/>
  </p:notesMasterIdLst>
  <p:sldIdLst>
    <p:sldId id="256" r:id="rId3"/>
    <p:sldId id="292" r:id="rId4"/>
    <p:sldId id="342" r:id="rId5"/>
    <p:sldId id="293" r:id="rId6"/>
    <p:sldId id="294" r:id="rId7"/>
    <p:sldId id="295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298" r:id="rId16"/>
    <p:sldId id="297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7" r:id="rId35"/>
    <p:sldId id="318" r:id="rId36"/>
    <p:sldId id="319" r:id="rId37"/>
    <p:sldId id="320" r:id="rId38"/>
    <p:sldId id="291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8" r:id="rId49"/>
    <p:sldId id="339" r:id="rId50"/>
    <p:sldId id="340" r:id="rId51"/>
    <p:sldId id="341" r:id="rId52"/>
    <p:sldId id="33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3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44D59-C687-CF4A-B2CE-BBBB27B4E881}" type="datetimeFigureOut">
              <a:rPr lang="fr-FR" smtClean="0"/>
              <a:t>11/11/2017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DD73D-6761-2C49-A76F-50BB67D107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06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5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2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55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39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3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34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37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6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73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11/11/17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04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11/11/17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4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2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40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19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5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6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11/11/17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3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0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7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11/11/17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jpg"/><Relationship Id="rId3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49" y="0"/>
            <a:ext cx="8970578" cy="6390000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5" name="Rectangle 4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87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044"/>
            <a:ext cx="9039600" cy="6392417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3"/>
            <a:ext cx="9039600" cy="6392418"/>
          </a:xfrm>
          <a:prstGeom prst="rect">
            <a:avLst/>
          </a:prstGeom>
        </p:spPr>
      </p:pic>
      <p:grpSp>
        <p:nvGrpSpPr>
          <p:cNvPr id="12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3" name="Rectangle 12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58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2"/>
            <a:ext cx="9039600" cy="6392417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362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8" y="0"/>
            <a:ext cx="9038123" cy="6391373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401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7328" y="0"/>
            <a:ext cx="1129331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 smtClean="0"/>
          </a:p>
          <a:p>
            <a:r>
              <a:rPr lang="fr-FR" sz="1500" dirty="0" smtClean="0"/>
              <a:t>Bonjour</a:t>
            </a:r>
            <a:r>
              <a:rPr lang="fr-FR" sz="1500" dirty="0"/>
              <a:t>,</a:t>
            </a:r>
          </a:p>
          <a:p>
            <a:r>
              <a:rPr lang="fr-FR" sz="1500" dirty="0" smtClean="0"/>
              <a:t>J'aimerais </a:t>
            </a:r>
            <a:r>
              <a:rPr lang="fr-FR" sz="1500" dirty="0"/>
              <a:t>faire un rappel sur le rôle du correspondant IC.</a:t>
            </a:r>
          </a:p>
          <a:p>
            <a:r>
              <a:rPr lang="fr-FR" sz="1500" dirty="0"/>
              <a:t>Cette personne est le contact privilégié avec l'équipe d'intégration continue. C'est aussi elle qui centralise les </a:t>
            </a:r>
            <a:r>
              <a:rPr lang="fr-FR" sz="1500" dirty="0" smtClean="0"/>
              <a:t>demandes de </a:t>
            </a:r>
            <a:r>
              <a:rPr lang="fr-FR" sz="1500" dirty="0"/>
              <a:t>son plateau.</a:t>
            </a:r>
          </a:p>
          <a:p>
            <a:endParaRPr lang="fr-FR" sz="1500" dirty="0" smtClean="0"/>
          </a:p>
          <a:p>
            <a:r>
              <a:rPr lang="fr-FR" sz="1500" dirty="0" smtClean="0"/>
              <a:t>Exemple</a:t>
            </a:r>
            <a:r>
              <a:rPr lang="fr-FR" sz="1500" dirty="0"/>
              <a:t>:</a:t>
            </a:r>
          </a:p>
          <a:p>
            <a:r>
              <a:rPr lang="fr-FR" sz="1500" dirty="0"/>
              <a:t>Je suis développeur, et je pense qu'un job est rouge à cause de l'infra.</a:t>
            </a:r>
          </a:p>
          <a:p>
            <a:r>
              <a:rPr lang="fr-FR" sz="15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500" dirty="0"/>
              <a:t>Je lui parle de mon problème et on investigue ensemble. Peut être que le correspondant IC est au courant de ce qui se passe (maintenance, </a:t>
            </a:r>
            <a:r>
              <a:rPr lang="fr-FR" sz="1500" dirty="0" err="1"/>
              <a:t>pb</a:t>
            </a:r>
            <a:r>
              <a:rPr lang="fr-FR" sz="1500" dirty="0"/>
              <a:t> d'infra, ...)</a:t>
            </a:r>
          </a:p>
          <a:p>
            <a:r>
              <a:rPr lang="fr-FR" sz="15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500" dirty="0"/>
              <a:t>exacts des différents jobs et leurs dépendances).</a:t>
            </a:r>
          </a:p>
          <a:p>
            <a:r>
              <a:rPr lang="fr-FR" sz="15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capitaliser </a:t>
            </a:r>
            <a:r>
              <a:rPr lang="fr-FR" sz="1500" dirty="0"/>
              <a:t>les connaissances nécessaires à la bonne compréhension de notre chaîne d'intégration continue et les diffuser au sein des </a:t>
            </a:r>
            <a:r>
              <a:rPr lang="fr-FR" sz="1500" dirty="0" smtClean="0"/>
              <a:t>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éviter </a:t>
            </a:r>
            <a:r>
              <a:rPr lang="fr-FR" sz="1500" dirty="0"/>
              <a:t>les demandes de supports redondantes, multiples et qui pourraient être évitées à l'équipe </a:t>
            </a:r>
            <a:r>
              <a:rPr lang="fr-FR" sz="1500" dirty="0" smtClean="0"/>
              <a:t>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augmenter </a:t>
            </a:r>
            <a:r>
              <a:rPr lang="fr-FR" sz="1500" dirty="0"/>
              <a:t>l'autonomie des plateaux afin de gagner en réactivité (et gagner en efficacité pendant les périodes de congés, là où les effectifs IC sont réduits</a:t>
            </a:r>
            <a:r>
              <a:rPr lang="fr-FR" sz="1500" dirty="0" smtClean="0"/>
              <a:t>)</a:t>
            </a:r>
          </a:p>
          <a:p>
            <a:endParaRPr lang="fr-FR" sz="1500" dirty="0"/>
          </a:p>
          <a:p>
            <a:r>
              <a:rPr lang="fr-FR" sz="15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500" dirty="0" err="1"/>
              <a:t>PLMWeb</a:t>
            </a:r>
            <a:r>
              <a:rPr lang="fr-FR" sz="1500" dirty="0"/>
              <a:t>, </a:t>
            </a:r>
            <a:r>
              <a:rPr lang="fr-FR" sz="1500" dirty="0" smtClean="0"/>
              <a:t>et donc </a:t>
            </a:r>
            <a:r>
              <a:rPr lang="fr-FR" sz="1500" dirty="0"/>
              <a:t>des plateaux travaillant sur les jobs en erreur. Par contre, </a:t>
            </a:r>
            <a:r>
              <a:rPr lang="fr-FR" sz="1500" dirty="0" smtClean="0"/>
              <a:t>il participe </a:t>
            </a:r>
            <a:r>
              <a:rPr lang="fr-FR" sz="1500" dirty="0"/>
              <a:t>à la compréhension du problème si nécessaire.</a:t>
            </a:r>
          </a:p>
          <a:p>
            <a:r>
              <a:rPr lang="fr-FR" sz="1500" dirty="0" smtClean="0"/>
              <a:t>Ceci </a:t>
            </a:r>
            <a:r>
              <a:rPr lang="fr-FR" sz="1500" dirty="0"/>
              <a:t>est une base de départ et pourra bien évidemment être améliorée avec vos excellentes et pertinentes remarques ;o)</a:t>
            </a:r>
          </a:p>
          <a:p>
            <a:endParaRPr lang="fr-FR" sz="1500" dirty="0" smtClean="0"/>
          </a:p>
          <a:p>
            <a:r>
              <a:rPr lang="fr-FR" sz="1500" dirty="0" smtClean="0"/>
              <a:t>BHL</a:t>
            </a:r>
            <a:endParaRPr lang="fr-FR" sz="1500" dirty="0"/>
          </a:p>
        </p:txBody>
      </p:sp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79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34094" cy="6391373"/>
          </a:xfrm>
          <a:prstGeom prst="rect">
            <a:avLst/>
          </a:prstGeom>
        </p:spPr>
      </p:pic>
      <p:grpSp>
        <p:nvGrpSpPr>
          <p:cNvPr id="10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1" name="Rectangle 10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2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6012" cy="6391373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73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6011" cy="6391373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10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02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0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67866" cy="6388069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079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3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18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6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52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59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49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6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2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0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71314" y="0"/>
            <a:ext cx="1349829" cy="1465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03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617" y="16278"/>
            <a:ext cx="8944383" cy="637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7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19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32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90627" y="0"/>
            <a:ext cx="387098" cy="639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71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51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3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92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2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grpSp>
        <p:nvGrpSpPr>
          <p:cNvPr id="10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1" name="Rectangle 10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342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119461" y="6446562"/>
            <a:ext cx="12072539" cy="369332"/>
            <a:chOff x="119461" y="6446562"/>
            <a:chExt cx="12072539" cy="369332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0377715" y="0"/>
            <a:ext cx="362858" cy="639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6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49013" cy="6374639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37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899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119461" y="6446562"/>
            <a:ext cx="12072539" cy="369332"/>
            <a:chOff x="119461" y="6446562"/>
            <a:chExt cx="12072539" cy="369332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60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69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2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66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70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13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48" y="0"/>
            <a:ext cx="4530627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516" y="0"/>
            <a:ext cx="4512211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9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74" y="0"/>
            <a:ext cx="8520000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372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86" y="0"/>
            <a:ext cx="9185008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5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-2"/>
            <a:ext cx="8970576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96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5" y="0"/>
            <a:ext cx="9933573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2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68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00" y="0"/>
            <a:ext cx="8972504" cy="6391373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70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9" y="-8313"/>
            <a:ext cx="9038121" cy="6391373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5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8510"/>
            <a:ext cx="9039600" cy="6392418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966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2013"/>
            <a:ext cx="9039600" cy="6392418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96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d’ions]]</Template>
  <TotalTime>79</TotalTime>
  <Words>405</Words>
  <Application>Microsoft Macintosh PowerPoint</Application>
  <PresentationFormat>Grand écran</PresentationFormat>
  <Paragraphs>73</Paragraphs>
  <Slides>51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Wingdings 2</vt:lpstr>
      <vt:lpstr>HDOfficeLightV0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Lectra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Utilisateur de Microsoft Office</cp:lastModifiedBy>
  <cp:revision>12</cp:revision>
  <dcterms:created xsi:type="dcterms:W3CDTF">2017-11-02T11:59:56Z</dcterms:created>
  <dcterms:modified xsi:type="dcterms:W3CDTF">2017-11-11T13:42:27Z</dcterms:modified>
</cp:coreProperties>
</file>